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44" r:id="rId2"/>
    <p:sldId id="337" r:id="rId3"/>
    <p:sldId id="33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68" autoAdjust="0"/>
    <p:restoredTop sz="95799" autoAdjust="0"/>
  </p:normalViewPr>
  <p:slideViewPr>
    <p:cSldViewPr snapToGrid="0">
      <p:cViewPr varScale="1">
        <p:scale>
          <a:sx n="91" d="100"/>
          <a:sy n="91" d="100"/>
        </p:scale>
        <p:origin x="-396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0579F2-9E04-4740-B111-58ADD3C41A57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7B57BE-73C0-418F-9F80-D063FF79DBE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544439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Summary from VC2: results from trial survey; cholera; spatial spread model</a:t>
            </a:r>
          </a:p>
        </p:txBody>
      </p:sp>
    </p:spTree>
    <p:extLst>
      <p:ext uri="{BB962C8B-B14F-4D97-AF65-F5344CB8AC3E}">
        <p14:creationId xmlns="" xmlns:p14="http://schemas.microsoft.com/office/powerpoint/2010/main" val="729184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235972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029976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494479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003423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472636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536134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113013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123446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034291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134638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428799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630E2-0E3E-49EB-997D-01400722AB5A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166390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1235870" y="2948543"/>
            <a:ext cx="972026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00" dirty="0" smtClean="0">
                <a:solidFill>
                  <a:schemeClr val="tx2"/>
                </a:solidFill>
                <a:latin typeface="Helvetica Neue Light"/>
                <a:cs typeface="Helvetica Neue Light"/>
              </a:rPr>
              <a:t>Anonymity Game</a:t>
            </a:r>
            <a:endParaRPr lang="en-US" sz="5000" dirty="0">
              <a:latin typeface="Helvetica Neue Light"/>
              <a:cs typeface="Helvetica Neue Ligh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48432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ChangeArrowheads="1"/>
          </p:cNvSpPr>
          <p:nvPr/>
        </p:nvSpPr>
        <p:spPr bwMode="auto">
          <a:xfrm>
            <a:off x="3996245" y="125751"/>
            <a:ext cx="4199513" cy="1219757"/>
          </a:xfrm>
          <a:prstGeom prst="roundRect">
            <a:avLst>
              <a:gd name="adj" fmla="val 16667"/>
            </a:avLst>
          </a:prstGeom>
          <a:solidFill>
            <a:srgbClr val="FFCC66"/>
          </a:solidFill>
          <a:ln w="7620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000" b="1" dirty="0"/>
              <a:t>Anonymity Game</a:t>
            </a:r>
            <a:endParaRPr lang="en-US" sz="4400" b="1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676400" y="1447801"/>
            <a:ext cx="87630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000" b="1" dirty="0"/>
              <a:t>How many people can you identify if Jack and Lucy’s list of mutual contacts is leaked?</a:t>
            </a:r>
            <a:endParaRPr lang="en-US" sz="3000" dirty="0"/>
          </a:p>
        </p:txBody>
      </p:sp>
      <p:sp>
        <p:nvSpPr>
          <p:cNvPr id="4" name="Rectangle 3"/>
          <p:cNvSpPr/>
          <p:nvPr/>
        </p:nvSpPr>
        <p:spPr>
          <a:xfrm>
            <a:off x="7715848" y="3670427"/>
            <a:ext cx="813043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latin typeface="Arial"/>
                <a:cs typeface="Arial"/>
              </a:rPr>
              <a:t>Jack:</a:t>
            </a:r>
            <a:endParaRPr lang="en-US" dirty="0">
              <a:latin typeface="Arial"/>
              <a:cs typeface="Arial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dirty="0">
                <a:latin typeface="Arial"/>
                <a:cs typeface="Arial"/>
              </a:rPr>
              <a:t> Dan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dirty="0">
                <a:latin typeface="Arial"/>
                <a:cs typeface="Arial"/>
              </a:rPr>
              <a:t> Kate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dirty="0">
                <a:latin typeface="Arial"/>
                <a:cs typeface="Arial"/>
              </a:rPr>
              <a:t> Lucy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dirty="0">
                <a:latin typeface="Arial"/>
                <a:cs typeface="Arial"/>
              </a:rPr>
              <a:t> Tom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Zara</a:t>
            </a:r>
            <a:endParaRPr lang="en-US" dirty="0">
              <a:latin typeface="Arial"/>
              <a:cs typeface="Arial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 dirty="0">
              <a:latin typeface="Arial"/>
              <a:cs typeface="Arial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 dirty="0"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036278" y="3670428"/>
            <a:ext cx="81310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latin typeface="Arial"/>
                <a:cs typeface="Arial"/>
              </a:rPr>
              <a:t>Lucy: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dirty="0">
                <a:latin typeface="Arial"/>
                <a:cs typeface="Arial"/>
              </a:rPr>
              <a:t> Alice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Zara</a:t>
            </a:r>
            <a:endParaRPr lang="en-US" dirty="0">
              <a:latin typeface="Arial"/>
              <a:cs typeface="Arial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dirty="0">
                <a:latin typeface="Arial"/>
                <a:cs typeface="Arial"/>
              </a:rPr>
              <a:t> Jack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4010052" y="2825820"/>
            <a:ext cx="3049845" cy="3720538"/>
            <a:chOff x="941313" y="854356"/>
            <a:chExt cx="3049845" cy="3720538"/>
          </a:xfrm>
        </p:grpSpPr>
        <p:sp>
          <p:nvSpPr>
            <p:cNvPr id="7" name="Oval 6"/>
            <p:cNvSpPr/>
            <p:nvPr/>
          </p:nvSpPr>
          <p:spPr bwMode="auto">
            <a:xfrm>
              <a:off x="2421970" y="1603094"/>
              <a:ext cx="424341" cy="38100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>
                  <a:latin typeface="Arial"/>
                  <a:cs typeface="Arial"/>
                </a:rPr>
                <a:t>B</a:t>
              </a:r>
            </a:p>
          </p:txBody>
        </p:sp>
        <p:cxnSp>
          <p:nvCxnSpPr>
            <p:cNvPr id="8" name="Straight Arrow Connector 7"/>
            <p:cNvCxnSpPr>
              <a:stCxn id="12" idx="1"/>
              <a:endCxn id="7" idx="5"/>
            </p:cNvCxnSpPr>
            <p:nvPr/>
          </p:nvCxnSpPr>
          <p:spPr bwMode="auto">
            <a:xfrm rot="16200000" flipV="1">
              <a:off x="3015971" y="1696495"/>
              <a:ext cx="381186" cy="844791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" name="Straight Arrow Connector 8"/>
            <p:cNvCxnSpPr>
              <a:stCxn id="13" idx="7"/>
              <a:endCxn id="12" idx="3"/>
            </p:cNvCxnSpPr>
            <p:nvPr/>
          </p:nvCxnSpPr>
          <p:spPr bwMode="auto">
            <a:xfrm rot="5400000" flipH="1" flipV="1">
              <a:off x="2794011" y="2656933"/>
              <a:ext cx="912989" cy="756908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" name="Straight Arrow Connector 9"/>
            <p:cNvCxnSpPr>
              <a:stCxn id="7" idx="1"/>
              <a:endCxn id="18" idx="5"/>
            </p:cNvCxnSpPr>
            <p:nvPr/>
          </p:nvCxnSpPr>
          <p:spPr bwMode="auto">
            <a:xfrm rot="16200000" flipV="1">
              <a:off x="1760232" y="935008"/>
              <a:ext cx="479330" cy="968433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" name="Straight Arrow Connector 10"/>
            <p:cNvCxnSpPr>
              <a:stCxn id="13" idx="0"/>
              <a:endCxn id="7" idx="4"/>
            </p:cNvCxnSpPr>
            <p:nvPr/>
          </p:nvCxnSpPr>
          <p:spPr bwMode="auto">
            <a:xfrm rot="16200000" flipV="1">
              <a:off x="1952088" y="2666148"/>
              <a:ext cx="1451991" cy="87883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2" name="Oval 11"/>
            <p:cNvSpPr/>
            <p:nvPr/>
          </p:nvSpPr>
          <p:spPr bwMode="auto">
            <a:xfrm>
              <a:off x="3566816" y="2253688"/>
              <a:ext cx="424341" cy="38100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>
                  <a:latin typeface="Arial"/>
                  <a:cs typeface="Arial"/>
                </a:rPr>
                <a:t>F</a:t>
              </a:r>
            </a:p>
          </p:txBody>
        </p:sp>
        <p:sp>
          <p:nvSpPr>
            <p:cNvPr id="13" name="Oval 12"/>
            <p:cNvSpPr/>
            <p:nvPr/>
          </p:nvSpPr>
          <p:spPr bwMode="auto">
            <a:xfrm>
              <a:off x="2509853" y="3436085"/>
              <a:ext cx="424341" cy="38100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>
                  <a:latin typeface="Arial"/>
                  <a:cs typeface="Arial"/>
                </a:rPr>
                <a:t>A</a:t>
              </a:r>
            </a:p>
          </p:txBody>
        </p:sp>
        <p:sp>
          <p:nvSpPr>
            <p:cNvPr id="14" name="Oval 13"/>
            <p:cNvSpPr/>
            <p:nvPr/>
          </p:nvSpPr>
          <p:spPr bwMode="auto">
            <a:xfrm>
              <a:off x="3566817" y="3436085"/>
              <a:ext cx="424341" cy="38100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>
                  <a:latin typeface="Arial"/>
                  <a:cs typeface="Arial"/>
                </a:rPr>
                <a:t>C</a:t>
              </a:r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2922511" y="4193894"/>
              <a:ext cx="424341" cy="38100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>
                  <a:latin typeface="Arial"/>
                  <a:cs typeface="Arial"/>
                </a:rPr>
                <a:t>H</a:t>
              </a:r>
            </a:p>
          </p:txBody>
        </p:sp>
        <p:sp>
          <p:nvSpPr>
            <p:cNvPr id="16" name="Oval 15"/>
            <p:cNvSpPr/>
            <p:nvPr/>
          </p:nvSpPr>
          <p:spPr bwMode="auto">
            <a:xfrm>
              <a:off x="1365652" y="3124549"/>
              <a:ext cx="424341" cy="38100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>
                  <a:latin typeface="Arial"/>
                  <a:cs typeface="Arial"/>
                </a:rPr>
                <a:t>E</a:t>
              </a:r>
            </a:p>
          </p:txBody>
        </p:sp>
        <p:sp>
          <p:nvSpPr>
            <p:cNvPr id="17" name="Oval 16"/>
            <p:cNvSpPr/>
            <p:nvPr/>
          </p:nvSpPr>
          <p:spPr bwMode="auto">
            <a:xfrm>
              <a:off x="941313" y="1861943"/>
              <a:ext cx="424341" cy="38100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>
                  <a:latin typeface="Arial"/>
                  <a:cs typeface="Arial"/>
                </a:rPr>
                <a:t>D</a:t>
              </a:r>
            </a:p>
          </p:txBody>
        </p:sp>
        <p:sp>
          <p:nvSpPr>
            <p:cNvPr id="18" name="Oval 17"/>
            <p:cNvSpPr/>
            <p:nvPr/>
          </p:nvSpPr>
          <p:spPr bwMode="auto">
            <a:xfrm>
              <a:off x="1153482" y="854356"/>
              <a:ext cx="424341" cy="38100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>
                  <a:latin typeface="Arial"/>
                  <a:cs typeface="Arial"/>
                </a:rPr>
                <a:t>G</a:t>
              </a:r>
            </a:p>
          </p:txBody>
        </p:sp>
        <p:cxnSp>
          <p:nvCxnSpPr>
            <p:cNvPr id="19" name="Straight Arrow Connector 18"/>
            <p:cNvCxnSpPr>
              <a:stCxn id="7" idx="2"/>
              <a:endCxn id="17" idx="6"/>
            </p:cNvCxnSpPr>
            <p:nvPr/>
          </p:nvCxnSpPr>
          <p:spPr bwMode="auto">
            <a:xfrm rot="10800000" flipV="1">
              <a:off x="1365654" y="1793593"/>
              <a:ext cx="1056316" cy="258849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" name="Straight Arrow Connector 19"/>
            <p:cNvCxnSpPr>
              <a:stCxn id="18" idx="4"/>
              <a:endCxn id="17" idx="0"/>
            </p:cNvCxnSpPr>
            <p:nvPr/>
          </p:nvCxnSpPr>
          <p:spPr bwMode="auto">
            <a:xfrm rot="5400000">
              <a:off x="946276" y="1442565"/>
              <a:ext cx="626587" cy="212169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" name="Straight Arrow Connector 20"/>
            <p:cNvCxnSpPr>
              <a:stCxn id="16" idx="7"/>
              <a:endCxn id="7" idx="3"/>
            </p:cNvCxnSpPr>
            <p:nvPr/>
          </p:nvCxnSpPr>
          <p:spPr bwMode="auto">
            <a:xfrm rot="5400000" flipH="1" flipV="1">
              <a:off x="1479958" y="2176191"/>
              <a:ext cx="1252047" cy="756263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Straight Arrow Connector 21"/>
            <p:cNvCxnSpPr>
              <a:stCxn id="14" idx="0"/>
              <a:endCxn id="12" idx="4"/>
            </p:cNvCxnSpPr>
            <p:nvPr/>
          </p:nvCxnSpPr>
          <p:spPr bwMode="auto">
            <a:xfrm rot="16200000" flipV="1">
              <a:off x="3378290" y="3035386"/>
              <a:ext cx="801397" cy="1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" name="Straight Arrow Connector 22"/>
            <p:cNvCxnSpPr>
              <a:stCxn id="15" idx="7"/>
              <a:endCxn id="14" idx="3"/>
            </p:cNvCxnSpPr>
            <p:nvPr/>
          </p:nvCxnSpPr>
          <p:spPr bwMode="auto">
            <a:xfrm rot="5400000" flipH="1" flipV="1">
              <a:off x="3212634" y="3833365"/>
              <a:ext cx="488401" cy="344251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" name="Straight Arrow Connector 23"/>
            <p:cNvCxnSpPr>
              <a:stCxn id="13" idx="2"/>
              <a:endCxn id="16" idx="6"/>
            </p:cNvCxnSpPr>
            <p:nvPr/>
          </p:nvCxnSpPr>
          <p:spPr bwMode="auto">
            <a:xfrm rot="10800000">
              <a:off x="1789993" y="3315049"/>
              <a:ext cx="719860" cy="311536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5" name="Straight Arrow Connector 24"/>
            <p:cNvCxnSpPr>
              <a:stCxn id="15" idx="1"/>
              <a:endCxn id="13" idx="4"/>
            </p:cNvCxnSpPr>
            <p:nvPr/>
          </p:nvCxnSpPr>
          <p:spPr bwMode="auto">
            <a:xfrm rot="16200000" flipV="1">
              <a:off x="2637037" y="3902073"/>
              <a:ext cx="432605" cy="26263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6" name="Rectangle 25"/>
          <p:cNvSpPr/>
          <p:nvPr/>
        </p:nvSpPr>
        <p:spPr>
          <a:xfrm>
            <a:off x="2059657" y="3116430"/>
            <a:ext cx="1275146" cy="2862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latin typeface="Arial"/>
                <a:cs typeface="Arial"/>
              </a:rPr>
              <a:t>Class list: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dirty="0">
                <a:latin typeface="Arial"/>
                <a:cs typeface="Arial"/>
              </a:rPr>
              <a:t> Alice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dirty="0">
                <a:latin typeface="Arial"/>
                <a:cs typeface="Arial"/>
              </a:rPr>
              <a:t> Dan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dirty="0">
                <a:latin typeface="Arial"/>
                <a:cs typeface="Arial"/>
              </a:rPr>
              <a:t> Jack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dirty="0">
                <a:latin typeface="Arial"/>
                <a:cs typeface="Arial"/>
              </a:rPr>
              <a:t> Kate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dirty="0">
                <a:latin typeface="Arial"/>
                <a:cs typeface="Arial"/>
              </a:rPr>
              <a:t> Lucy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dirty="0">
                <a:latin typeface="Arial"/>
                <a:cs typeface="Arial"/>
              </a:rPr>
              <a:t> Poppy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dirty="0">
                <a:latin typeface="Arial"/>
                <a:cs typeface="Arial"/>
              </a:rPr>
              <a:t> Tom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dirty="0">
                <a:latin typeface="Arial"/>
                <a:cs typeface="Arial"/>
              </a:rPr>
              <a:t> Zara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538417" y="3670428"/>
            <a:ext cx="2544406" cy="203132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7887708" y="3171191"/>
            <a:ext cx="19417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Arial"/>
                <a:cs typeface="Arial"/>
              </a:rPr>
              <a:t>Mutual contacts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65934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2"/>
          <p:cNvSpPr/>
          <p:nvPr/>
        </p:nvSpPr>
        <p:spPr>
          <a:xfrm>
            <a:off x="1930023" y="2999894"/>
            <a:ext cx="1234232" cy="25237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latin typeface="Arial"/>
                <a:cs typeface="Arial"/>
              </a:rPr>
              <a:t>Jack:</a:t>
            </a:r>
            <a:endParaRPr lang="en-US" sz="3200" dirty="0">
              <a:latin typeface="Arial"/>
              <a:cs typeface="Arial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dirty="0">
                <a:latin typeface="Arial"/>
                <a:cs typeface="Arial"/>
              </a:rPr>
              <a:t> Dan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dirty="0">
                <a:latin typeface="Arial"/>
                <a:cs typeface="Arial"/>
              </a:rPr>
              <a:t> Kate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dirty="0">
                <a:latin typeface="Arial"/>
                <a:cs typeface="Arial"/>
              </a:rPr>
              <a:t> Lucy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dirty="0">
                <a:latin typeface="Arial"/>
                <a:cs typeface="Arial"/>
              </a:rPr>
              <a:t> Tom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Zara</a:t>
            </a:r>
            <a:endParaRPr lang="en-US" dirty="0">
              <a:latin typeface="Arial"/>
              <a:cs typeface="Arial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 dirty="0">
              <a:latin typeface="Arial"/>
              <a:cs typeface="Arial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 dirty="0">
              <a:latin typeface="Arial"/>
              <a:cs typeface="Arial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3250454" y="2999894"/>
            <a:ext cx="1279116" cy="14157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latin typeface="Arial"/>
                <a:cs typeface="Arial"/>
              </a:rPr>
              <a:t>Lucy: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dirty="0">
                <a:latin typeface="Arial"/>
                <a:cs typeface="Arial"/>
              </a:rPr>
              <a:t> Alice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Zara</a:t>
            </a:r>
            <a:endParaRPr lang="en-US" dirty="0">
              <a:latin typeface="Arial"/>
              <a:cs typeface="Arial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dirty="0">
                <a:latin typeface="Arial"/>
                <a:cs typeface="Arial"/>
              </a:rPr>
              <a:t> Jack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5647732" y="391756"/>
            <a:ext cx="4555668" cy="5947896"/>
            <a:chOff x="941313" y="854356"/>
            <a:chExt cx="3049845" cy="3720538"/>
          </a:xfrm>
        </p:grpSpPr>
        <p:sp>
          <p:nvSpPr>
            <p:cNvPr id="8" name="Oval 7"/>
            <p:cNvSpPr/>
            <p:nvPr/>
          </p:nvSpPr>
          <p:spPr bwMode="auto">
            <a:xfrm>
              <a:off x="2421970" y="1603094"/>
              <a:ext cx="424341" cy="38100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b="1" dirty="0">
                  <a:latin typeface="Arial"/>
                  <a:cs typeface="Arial"/>
                </a:rPr>
                <a:t>B</a:t>
              </a:r>
            </a:p>
          </p:txBody>
        </p:sp>
        <p:cxnSp>
          <p:nvCxnSpPr>
            <p:cNvPr id="10" name="Straight Arrow Connector 9"/>
            <p:cNvCxnSpPr>
              <a:stCxn id="37" idx="1"/>
              <a:endCxn id="8" idx="5"/>
            </p:cNvCxnSpPr>
            <p:nvPr/>
          </p:nvCxnSpPr>
          <p:spPr bwMode="auto">
            <a:xfrm rot="16200000" flipV="1">
              <a:off x="3015971" y="1696495"/>
              <a:ext cx="381186" cy="844791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" name="Straight Arrow Connector 10"/>
            <p:cNvCxnSpPr>
              <a:stCxn id="38" idx="7"/>
              <a:endCxn id="37" idx="3"/>
            </p:cNvCxnSpPr>
            <p:nvPr/>
          </p:nvCxnSpPr>
          <p:spPr bwMode="auto">
            <a:xfrm rot="5400000" flipH="1" flipV="1">
              <a:off x="2794011" y="2656933"/>
              <a:ext cx="912989" cy="756908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" name="Straight Arrow Connector 11"/>
            <p:cNvCxnSpPr>
              <a:stCxn id="8" idx="1"/>
              <a:endCxn id="44" idx="5"/>
            </p:cNvCxnSpPr>
            <p:nvPr/>
          </p:nvCxnSpPr>
          <p:spPr bwMode="auto">
            <a:xfrm rot="16200000" flipV="1">
              <a:off x="1760232" y="935008"/>
              <a:ext cx="479330" cy="968433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" name="Straight Arrow Connector 22"/>
            <p:cNvCxnSpPr>
              <a:stCxn id="38" idx="0"/>
              <a:endCxn id="8" idx="4"/>
            </p:cNvCxnSpPr>
            <p:nvPr/>
          </p:nvCxnSpPr>
          <p:spPr bwMode="auto">
            <a:xfrm rot="16200000" flipV="1">
              <a:off x="1952088" y="2666148"/>
              <a:ext cx="1451991" cy="87883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7" name="Oval 36"/>
            <p:cNvSpPr/>
            <p:nvPr/>
          </p:nvSpPr>
          <p:spPr bwMode="auto">
            <a:xfrm>
              <a:off x="3566816" y="2253688"/>
              <a:ext cx="424341" cy="38100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b="1" dirty="0">
                  <a:latin typeface="Arial"/>
                  <a:cs typeface="Arial"/>
                </a:rPr>
                <a:t>F</a:t>
              </a:r>
            </a:p>
          </p:txBody>
        </p:sp>
        <p:sp>
          <p:nvSpPr>
            <p:cNvPr id="38" name="Oval 37"/>
            <p:cNvSpPr/>
            <p:nvPr/>
          </p:nvSpPr>
          <p:spPr bwMode="auto">
            <a:xfrm>
              <a:off x="2509853" y="3436085"/>
              <a:ext cx="424341" cy="38100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b="1" dirty="0">
                  <a:latin typeface="Arial"/>
                  <a:cs typeface="Arial"/>
                </a:rPr>
                <a:t>A</a:t>
              </a:r>
            </a:p>
          </p:txBody>
        </p:sp>
        <p:sp>
          <p:nvSpPr>
            <p:cNvPr id="39" name="Oval 38"/>
            <p:cNvSpPr/>
            <p:nvPr/>
          </p:nvSpPr>
          <p:spPr bwMode="auto">
            <a:xfrm>
              <a:off x="3566817" y="3436085"/>
              <a:ext cx="424341" cy="38100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b="1" dirty="0">
                  <a:latin typeface="Arial"/>
                  <a:cs typeface="Arial"/>
                </a:rPr>
                <a:t>C</a:t>
              </a:r>
            </a:p>
          </p:txBody>
        </p:sp>
        <p:sp>
          <p:nvSpPr>
            <p:cNvPr id="41" name="Oval 40"/>
            <p:cNvSpPr/>
            <p:nvPr/>
          </p:nvSpPr>
          <p:spPr bwMode="auto">
            <a:xfrm>
              <a:off x="2922511" y="4193894"/>
              <a:ext cx="424341" cy="38100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b="1" dirty="0">
                  <a:latin typeface="Arial"/>
                  <a:cs typeface="Arial"/>
                </a:rPr>
                <a:t>H</a:t>
              </a:r>
            </a:p>
          </p:txBody>
        </p:sp>
        <p:sp>
          <p:nvSpPr>
            <p:cNvPr id="42" name="Oval 41"/>
            <p:cNvSpPr/>
            <p:nvPr/>
          </p:nvSpPr>
          <p:spPr bwMode="auto">
            <a:xfrm>
              <a:off x="1365652" y="3124549"/>
              <a:ext cx="424341" cy="38100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b="1" dirty="0">
                  <a:latin typeface="Arial"/>
                  <a:cs typeface="Arial"/>
                </a:rPr>
                <a:t>E</a:t>
              </a:r>
            </a:p>
          </p:txBody>
        </p:sp>
        <p:sp>
          <p:nvSpPr>
            <p:cNvPr id="43" name="Oval 42"/>
            <p:cNvSpPr/>
            <p:nvPr/>
          </p:nvSpPr>
          <p:spPr bwMode="auto">
            <a:xfrm>
              <a:off x="941313" y="1861943"/>
              <a:ext cx="424341" cy="38100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b="1" dirty="0">
                  <a:latin typeface="Arial"/>
                  <a:cs typeface="Arial"/>
                </a:rPr>
                <a:t>D</a:t>
              </a:r>
            </a:p>
          </p:txBody>
        </p:sp>
        <p:sp>
          <p:nvSpPr>
            <p:cNvPr id="44" name="Oval 43"/>
            <p:cNvSpPr/>
            <p:nvPr/>
          </p:nvSpPr>
          <p:spPr bwMode="auto">
            <a:xfrm>
              <a:off x="1153482" y="854356"/>
              <a:ext cx="424341" cy="38100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b="1" dirty="0">
                  <a:latin typeface="Arial"/>
                  <a:cs typeface="Arial"/>
                </a:rPr>
                <a:t>G</a:t>
              </a:r>
            </a:p>
          </p:txBody>
        </p:sp>
        <p:cxnSp>
          <p:nvCxnSpPr>
            <p:cNvPr id="47" name="Straight Arrow Connector 46"/>
            <p:cNvCxnSpPr>
              <a:stCxn id="8" idx="2"/>
              <a:endCxn id="43" idx="6"/>
            </p:cNvCxnSpPr>
            <p:nvPr/>
          </p:nvCxnSpPr>
          <p:spPr bwMode="auto">
            <a:xfrm rot="10800000" flipV="1">
              <a:off x="1365654" y="1793593"/>
              <a:ext cx="1056316" cy="258849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0" name="Straight Arrow Connector 49"/>
            <p:cNvCxnSpPr>
              <a:stCxn id="44" idx="4"/>
              <a:endCxn id="43" idx="0"/>
            </p:cNvCxnSpPr>
            <p:nvPr/>
          </p:nvCxnSpPr>
          <p:spPr bwMode="auto">
            <a:xfrm rot="5400000">
              <a:off x="946276" y="1442565"/>
              <a:ext cx="626587" cy="212169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6" name="Straight Arrow Connector 55"/>
            <p:cNvCxnSpPr>
              <a:stCxn id="42" idx="7"/>
              <a:endCxn id="8" idx="3"/>
            </p:cNvCxnSpPr>
            <p:nvPr/>
          </p:nvCxnSpPr>
          <p:spPr bwMode="auto">
            <a:xfrm rot="5400000" flipH="1" flipV="1">
              <a:off x="1479958" y="2176191"/>
              <a:ext cx="1252047" cy="756263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1" name="Straight Arrow Connector 60"/>
            <p:cNvCxnSpPr>
              <a:stCxn id="39" idx="0"/>
              <a:endCxn id="37" idx="4"/>
            </p:cNvCxnSpPr>
            <p:nvPr/>
          </p:nvCxnSpPr>
          <p:spPr bwMode="auto">
            <a:xfrm rot="16200000" flipV="1">
              <a:off x="3378290" y="3035386"/>
              <a:ext cx="801397" cy="1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4" name="Straight Arrow Connector 63"/>
            <p:cNvCxnSpPr>
              <a:stCxn id="41" idx="7"/>
              <a:endCxn id="39" idx="3"/>
            </p:cNvCxnSpPr>
            <p:nvPr/>
          </p:nvCxnSpPr>
          <p:spPr bwMode="auto">
            <a:xfrm rot="5400000" flipH="1" flipV="1">
              <a:off x="3212634" y="3833365"/>
              <a:ext cx="488401" cy="344251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5" name="Straight Arrow Connector 74"/>
            <p:cNvCxnSpPr>
              <a:stCxn id="38" idx="2"/>
              <a:endCxn id="42" idx="6"/>
            </p:cNvCxnSpPr>
            <p:nvPr/>
          </p:nvCxnSpPr>
          <p:spPr bwMode="auto">
            <a:xfrm rot="10800000">
              <a:off x="1789993" y="3315049"/>
              <a:ext cx="719860" cy="311536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7" name="Straight Arrow Connector 86"/>
            <p:cNvCxnSpPr>
              <a:stCxn id="41" idx="1"/>
              <a:endCxn id="38" idx="4"/>
            </p:cNvCxnSpPr>
            <p:nvPr/>
          </p:nvCxnSpPr>
          <p:spPr bwMode="auto">
            <a:xfrm rot="16200000" flipV="1">
              <a:off x="2637037" y="3902073"/>
              <a:ext cx="432605" cy="26263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91" name="Rectangle 90"/>
          <p:cNvSpPr/>
          <p:nvPr/>
        </p:nvSpPr>
        <p:spPr>
          <a:xfrm>
            <a:off x="1705345" y="112757"/>
            <a:ext cx="1275146" cy="2862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latin typeface="Arial"/>
                <a:cs typeface="Arial"/>
              </a:rPr>
              <a:t>Class list: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dirty="0">
                <a:latin typeface="Arial"/>
                <a:cs typeface="Arial"/>
              </a:rPr>
              <a:t> Alice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dirty="0">
                <a:latin typeface="Arial"/>
                <a:cs typeface="Arial"/>
              </a:rPr>
              <a:t> Dan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dirty="0">
                <a:latin typeface="Arial"/>
                <a:cs typeface="Arial"/>
              </a:rPr>
              <a:t> Jack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dirty="0">
                <a:latin typeface="Arial"/>
                <a:cs typeface="Arial"/>
              </a:rPr>
              <a:t> Kate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dirty="0">
                <a:latin typeface="Arial"/>
                <a:cs typeface="Arial"/>
              </a:rPr>
              <a:t> Lucy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dirty="0">
                <a:latin typeface="Arial"/>
                <a:cs typeface="Arial"/>
              </a:rPr>
              <a:t> Poppy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dirty="0">
                <a:latin typeface="Arial"/>
                <a:cs typeface="Arial"/>
              </a:rPr>
              <a:t> Tom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dirty="0">
                <a:latin typeface="Arial"/>
                <a:cs typeface="Arial"/>
              </a:rPr>
              <a:t> Zara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1752593" y="2999895"/>
            <a:ext cx="2921307" cy="204228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1964537" y="5128169"/>
            <a:ext cx="2419252" cy="1144182"/>
            <a:chOff x="440537" y="5128169"/>
            <a:chExt cx="2419252" cy="1144182"/>
          </a:xfrm>
        </p:grpSpPr>
        <p:sp>
          <p:nvSpPr>
            <p:cNvPr id="2" name="Rectangle 1"/>
            <p:cNvSpPr/>
            <p:nvPr/>
          </p:nvSpPr>
          <p:spPr>
            <a:xfrm>
              <a:off x="687153" y="5128169"/>
              <a:ext cx="412893" cy="584776"/>
            </a:xfrm>
            <a:prstGeom prst="rect">
              <a:avLst/>
            </a:prstGeom>
            <a:ln w="38100" cmpd="sng"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wrap="none">
              <a:spAutoFit/>
            </a:bodyPr>
            <a:lstStyle/>
            <a:p>
              <a:r>
                <a:rPr lang="en-US" sz="3200" b="1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Arial"/>
                  <a:cs typeface="Arial"/>
                </a:rPr>
                <a:t>5</a:t>
              </a:r>
              <a:endParaRPr lang="en-US" sz="3200" b="1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1996305" y="5128169"/>
              <a:ext cx="412893" cy="584776"/>
            </a:xfrm>
            <a:prstGeom prst="rect">
              <a:avLst/>
            </a:prstGeom>
            <a:ln w="38100" cmpd="sng"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wrap="none">
              <a:spAutoFit/>
            </a:bodyPr>
            <a:lstStyle/>
            <a:p>
              <a:r>
                <a:rPr lang="en-US" sz="3200" b="1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Arial"/>
                  <a:cs typeface="Arial"/>
                </a:rPr>
                <a:t>3</a:t>
              </a:r>
              <a:endParaRPr lang="en-US" sz="3200" b="1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3" name="Rectangle 2"/>
            <p:cNvSpPr/>
            <p:nvPr/>
          </p:nvSpPr>
          <p:spPr>
            <a:xfrm>
              <a:off x="440537" y="5687575"/>
              <a:ext cx="2419252" cy="5847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200" b="1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Arial"/>
                  <a:cs typeface="Arial"/>
                </a:rPr>
                <a:t>Out-Degree</a:t>
              </a:r>
              <a:endParaRPr lang="en-US" sz="3200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5441286" y="416073"/>
            <a:ext cx="4968559" cy="6318381"/>
            <a:chOff x="3917285" y="416072"/>
            <a:chExt cx="4968559" cy="6318381"/>
          </a:xfrm>
        </p:grpSpPr>
        <p:sp>
          <p:nvSpPr>
            <p:cNvPr id="30" name="Rectangle 29"/>
            <p:cNvSpPr/>
            <p:nvPr/>
          </p:nvSpPr>
          <p:spPr>
            <a:xfrm>
              <a:off x="6894126" y="1093160"/>
              <a:ext cx="412893" cy="584776"/>
            </a:xfrm>
            <a:prstGeom prst="rect">
              <a:avLst/>
            </a:prstGeom>
            <a:ln w="38100" cmpd="sng"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wrap="none">
              <a:spAutoFit/>
            </a:bodyPr>
            <a:lstStyle/>
            <a:p>
              <a:r>
                <a:rPr lang="en-US" sz="3200" b="1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Arial"/>
                  <a:cs typeface="Arial"/>
                </a:rPr>
                <a:t>5</a:t>
              </a:r>
              <a:endParaRPr lang="en-US" sz="3200" b="1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3917285" y="416072"/>
              <a:ext cx="412893" cy="584776"/>
            </a:xfrm>
            <a:prstGeom prst="rect">
              <a:avLst/>
            </a:prstGeom>
            <a:ln w="38100" cmpd="sng"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wrap="none">
              <a:spAutoFit/>
            </a:bodyPr>
            <a:lstStyle/>
            <a:p>
              <a:r>
                <a:rPr lang="en-US" sz="3200" b="1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Arial"/>
                  <a:cs typeface="Arial"/>
                </a:rPr>
                <a:t>2</a:t>
              </a:r>
              <a:endParaRPr lang="en-US" sz="3200" b="1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4234210" y="2682691"/>
              <a:ext cx="412893" cy="584776"/>
            </a:xfrm>
            <a:prstGeom prst="rect">
              <a:avLst/>
            </a:prstGeom>
            <a:ln w="38100" cmpd="sng"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wrap="none">
              <a:spAutoFit/>
            </a:bodyPr>
            <a:lstStyle/>
            <a:p>
              <a:r>
                <a:rPr lang="en-US" sz="3200" b="1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Arial"/>
                  <a:cs typeface="Arial"/>
                </a:rPr>
                <a:t>2</a:t>
              </a:r>
              <a:endParaRPr lang="en-US" sz="3200" b="1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4885719" y="4746583"/>
              <a:ext cx="412893" cy="584776"/>
            </a:xfrm>
            <a:prstGeom prst="rect">
              <a:avLst/>
            </a:prstGeom>
            <a:ln w="38100" cmpd="sng"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wrap="none">
              <a:spAutoFit/>
            </a:bodyPr>
            <a:lstStyle/>
            <a:p>
              <a:r>
                <a:rPr lang="en-US" sz="3200" b="1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Arial"/>
                  <a:cs typeface="Arial"/>
                </a:rPr>
                <a:t>2</a:t>
              </a:r>
              <a:endParaRPr lang="en-US" sz="3200" b="1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8336986" y="1905442"/>
              <a:ext cx="412893" cy="584776"/>
            </a:xfrm>
            <a:prstGeom prst="rect">
              <a:avLst/>
            </a:prstGeom>
            <a:ln w="38100" cmpd="sng"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wrap="none">
              <a:spAutoFit/>
            </a:bodyPr>
            <a:lstStyle/>
            <a:p>
              <a:r>
                <a:rPr lang="en-US" sz="3200" b="1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Arial"/>
                  <a:cs typeface="Arial"/>
                </a:rPr>
                <a:t>3</a:t>
              </a:r>
              <a:endParaRPr lang="en-US" sz="3200" b="1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8472951" y="5234986"/>
              <a:ext cx="412893" cy="584776"/>
            </a:xfrm>
            <a:prstGeom prst="rect">
              <a:avLst/>
            </a:prstGeom>
            <a:ln w="38100" cmpd="sng"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wrap="none">
              <a:spAutoFit/>
            </a:bodyPr>
            <a:lstStyle/>
            <a:p>
              <a:r>
                <a:rPr lang="en-US" sz="3200" b="1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Arial"/>
                  <a:cs typeface="Arial"/>
                </a:rPr>
                <a:t>2</a:t>
              </a:r>
              <a:endParaRPr lang="en-US" sz="3200" b="1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6648906" y="6149677"/>
              <a:ext cx="412893" cy="584776"/>
            </a:xfrm>
            <a:prstGeom prst="rect">
              <a:avLst/>
            </a:prstGeom>
            <a:ln w="38100" cmpd="sng"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wrap="none">
              <a:spAutoFit/>
            </a:bodyPr>
            <a:lstStyle/>
            <a:p>
              <a:r>
                <a:rPr lang="en-US" sz="3200" b="1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Arial"/>
                  <a:cs typeface="Arial"/>
                </a:rPr>
                <a:t>2</a:t>
              </a:r>
              <a:endParaRPr lang="en-US" sz="3200" b="1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6221823" y="3941219"/>
              <a:ext cx="412893" cy="584776"/>
            </a:xfrm>
            <a:prstGeom prst="rect">
              <a:avLst/>
            </a:prstGeom>
            <a:ln w="38100" cmpd="sng"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wrap="none">
              <a:spAutoFit/>
            </a:bodyPr>
            <a:lstStyle/>
            <a:p>
              <a:r>
                <a:rPr lang="en-US" sz="3200" b="1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Arial"/>
                  <a:cs typeface="Arial"/>
                </a:rPr>
                <a:t>4</a:t>
              </a:r>
              <a:endParaRPr lang="en-US" sz="3200" b="1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8014732" y="918647"/>
            <a:ext cx="2465416" cy="1668680"/>
            <a:chOff x="6490732" y="918647"/>
            <a:chExt cx="2465416" cy="1668680"/>
          </a:xfrm>
        </p:grpSpPr>
        <p:sp>
          <p:nvSpPr>
            <p:cNvPr id="6" name="Rectangle 5"/>
            <p:cNvSpPr/>
            <p:nvPr/>
          </p:nvSpPr>
          <p:spPr>
            <a:xfrm>
              <a:off x="6490732" y="918647"/>
              <a:ext cx="1097576" cy="584776"/>
            </a:xfrm>
            <a:prstGeom prst="rect">
              <a:avLst/>
            </a:prstGeom>
            <a:ln w="38100" cmpd="sng"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200" b="1" dirty="0">
                  <a:latin typeface="Arial"/>
                  <a:cs typeface="Arial"/>
                </a:rPr>
                <a:t>Jack</a:t>
              </a:r>
              <a:endParaRPr lang="en-US" sz="3200" dirty="0">
                <a:latin typeface="Arial"/>
                <a:cs typeface="Arial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7813688" y="2002551"/>
              <a:ext cx="1142460" cy="584776"/>
            </a:xfrm>
            <a:prstGeom prst="rect">
              <a:avLst/>
            </a:prstGeom>
            <a:ln w="38100" cmpd="sng"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200" b="1" dirty="0">
                  <a:latin typeface="Arial"/>
                  <a:cs typeface="Arial"/>
                </a:rPr>
                <a:t>Lucy</a:t>
              </a:r>
              <a:endParaRPr lang="en-US" sz="3200" dirty="0">
                <a:latin typeface="Arial"/>
                <a:cs typeface="Arial"/>
              </a:endParaRPr>
            </a:p>
          </p:txBody>
        </p:sp>
      </p:grpSp>
      <p:sp>
        <p:nvSpPr>
          <p:cNvPr id="7" name="Rectangle 6"/>
          <p:cNvSpPr/>
          <p:nvPr/>
        </p:nvSpPr>
        <p:spPr>
          <a:xfrm>
            <a:off x="2952201" y="816182"/>
            <a:ext cx="1530387" cy="1077218"/>
          </a:xfrm>
          <a:prstGeom prst="rect">
            <a:avLst/>
          </a:prstGeom>
          <a:ln w="38100" cmpd="sng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5 Girls</a:t>
            </a:r>
          </a:p>
          <a:p>
            <a:r>
              <a:rPr lang="en-US" sz="32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3 Boys</a:t>
            </a:r>
            <a:endParaRPr lang="en-US" sz="32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3574721" y="79341"/>
            <a:ext cx="4983224" cy="2800375"/>
            <a:chOff x="2050721" y="79340"/>
            <a:chExt cx="4983224" cy="2800375"/>
          </a:xfrm>
        </p:grpSpPr>
        <p:sp>
          <p:nvSpPr>
            <p:cNvPr id="52" name="Rectangle 51"/>
            <p:cNvSpPr/>
            <p:nvPr/>
          </p:nvSpPr>
          <p:spPr>
            <a:xfrm>
              <a:off x="5124247" y="79340"/>
              <a:ext cx="1909698" cy="584776"/>
            </a:xfrm>
            <a:prstGeom prst="rect">
              <a:avLst/>
            </a:prstGeom>
            <a:ln w="38100" cmpd="sng">
              <a:solidFill>
                <a:schemeClr val="tx2">
                  <a:lumMod val="40000"/>
                  <a:lumOff val="60000"/>
                </a:schemeClr>
              </a:solidFill>
            </a:ln>
          </p:spPr>
          <p:txBody>
            <a:bodyPr wrap="none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200" b="1" dirty="0">
                  <a:solidFill>
                    <a:srgbClr val="95B3D7"/>
                  </a:solidFill>
                  <a:latin typeface="Arial"/>
                  <a:cs typeface="Arial"/>
                </a:rPr>
                <a:t>Tom/Dan</a:t>
              </a:r>
              <a:endParaRPr lang="en-US" sz="3200" dirty="0">
                <a:solidFill>
                  <a:srgbClr val="95B3D7"/>
                </a:solidFill>
                <a:latin typeface="Arial"/>
                <a:cs typeface="Arial"/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2050721" y="2294939"/>
              <a:ext cx="1909698" cy="584776"/>
            </a:xfrm>
            <a:prstGeom prst="rect">
              <a:avLst/>
            </a:prstGeom>
            <a:ln w="38100" cmpd="sng">
              <a:solidFill>
                <a:schemeClr val="tx2">
                  <a:lumMod val="40000"/>
                  <a:lumOff val="60000"/>
                </a:schemeClr>
              </a:solidFill>
            </a:ln>
          </p:spPr>
          <p:txBody>
            <a:bodyPr wrap="none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200" b="1" dirty="0">
                  <a:solidFill>
                    <a:srgbClr val="95B3D7"/>
                  </a:solidFill>
                  <a:latin typeface="Arial"/>
                  <a:cs typeface="Arial"/>
                </a:rPr>
                <a:t>Dan/Tom</a:t>
              </a:r>
              <a:endParaRPr lang="en-US" sz="3200" dirty="0">
                <a:solidFill>
                  <a:srgbClr val="95B3D7"/>
                </a:solidFill>
                <a:latin typeface="Arial"/>
                <a:cs typeface="Arial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2101108" y="3785026"/>
            <a:ext cx="2000438" cy="1148463"/>
            <a:chOff x="577108" y="3785025"/>
            <a:chExt cx="2000438" cy="1148463"/>
          </a:xfrm>
        </p:grpSpPr>
        <p:sp>
          <p:nvSpPr>
            <p:cNvPr id="9" name="Rectangle 8"/>
            <p:cNvSpPr/>
            <p:nvPr/>
          </p:nvSpPr>
          <p:spPr>
            <a:xfrm>
              <a:off x="1726454" y="3785025"/>
              <a:ext cx="851092" cy="325211"/>
            </a:xfrm>
            <a:prstGeom prst="rect">
              <a:avLst/>
            </a:prstGeom>
            <a:noFill/>
            <a:ln w="38100" cmpd="sng">
              <a:solidFill>
                <a:schemeClr val="accent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CCFFCC"/>
                </a:solidFill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77108" y="4608277"/>
              <a:ext cx="851092" cy="325211"/>
            </a:xfrm>
            <a:prstGeom prst="rect">
              <a:avLst/>
            </a:prstGeom>
            <a:noFill/>
            <a:ln w="38100" cmpd="sng">
              <a:solidFill>
                <a:schemeClr val="accent2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CCFFCC"/>
                </a:solidFill>
              </a:endParaRPr>
            </a:p>
          </p:txBody>
        </p:sp>
      </p:grpSp>
      <p:sp>
        <p:nvSpPr>
          <p:cNvPr id="55" name="Rectangle 54"/>
          <p:cNvSpPr/>
          <p:nvPr/>
        </p:nvSpPr>
        <p:spPr>
          <a:xfrm>
            <a:off x="7632971" y="5115517"/>
            <a:ext cx="1051490" cy="584776"/>
          </a:xfrm>
          <a:prstGeom prst="rect">
            <a:avLst/>
          </a:prstGeom>
          <a:ln w="38100" cmpd="sng">
            <a:solidFill>
              <a:srgbClr val="E6B9B8"/>
            </a:solidFill>
          </a:ln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Zara</a:t>
            </a:r>
            <a:endParaRPr lang="en-US" sz="3200" dirty="0">
              <a:solidFill>
                <a:schemeClr val="accent2">
                  <a:lumMod val="40000"/>
                  <a:lumOff val="6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9337689" y="3941219"/>
            <a:ext cx="1165503" cy="584776"/>
          </a:xfrm>
          <a:prstGeom prst="rect">
            <a:avLst/>
          </a:prstGeom>
          <a:ln w="38100" cmpd="sng">
            <a:solidFill>
              <a:srgbClr val="E6B9B8"/>
            </a:solidFill>
          </a:ln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Alice</a:t>
            </a:r>
            <a:endParaRPr lang="en-US" sz="3200" dirty="0">
              <a:solidFill>
                <a:schemeClr val="accent2">
                  <a:lumMod val="40000"/>
                  <a:lumOff val="6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6065495" y="3436259"/>
            <a:ext cx="1074132" cy="584776"/>
          </a:xfrm>
          <a:prstGeom prst="rect">
            <a:avLst/>
          </a:prstGeom>
          <a:ln w="38100" cmpd="sng">
            <a:solidFill>
              <a:srgbClr val="E6B9B8"/>
            </a:solidFill>
          </a:ln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Kate</a:t>
            </a:r>
            <a:endParaRPr lang="en-US" sz="3200" dirty="0">
              <a:solidFill>
                <a:schemeClr val="accent2">
                  <a:lumMod val="40000"/>
                  <a:lumOff val="6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9148151" y="6149677"/>
            <a:ext cx="1438615" cy="584776"/>
          </a:xfrm>
          <a:prstGeom prst="rect">
            <a:avLst/>
          </a:prstGeom>
          <a:ln w="38100" cmpd="sng">
            <a:solidFill>
              <a:srgbClr val="E6B9B8"/>
            </a:solidFill>
          </a:ln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Poppy</a:t>
            </a:r>
            <a:endParaRPr lang="en-US" sz="3200" dirty="0">
              <a:solidFill>
                <a:schemeClr val="accent2">
                  <a:lumMod val="40000"/>
                  <a:lumOff val="60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95115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5" grpId="0" animBg="1"/>
      <p:bldP spid="57" grpId="0" animBg="1"/>
      <p:bldP spid="58" grpId="0" animBg="1"/>
      <p:bldP spid="5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154</Words>
  <Application>Microsoft Office PowerPoint</Application>
  <PresentationFormat>Custom</PresentationFormat>
  <Paragraphs>80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>London School of Hygiene &amp; Tropical Medicine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Clare Wenham</dc:creator>
  <cp:lastModifiedBy>David</cp:lastModifiedBy>
  <cp:revision>4</cp:revision>
  <dcterms:created xsi:type="dcterms:W3CDTF">2015-07-20T15:19:23Z</dcterms:created>
  <dcterms:modified xsi:type="dcterms:W3CDTF">2015-09-28T15:36:39Z</dcterms:modified>
</cp:coreProperties>
</file>